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22" r:id="rId2"/>
    <p:sldId id="278" r:id="rId3"/>
    <p:sldId id="264" r:id="rId4"/>
    <p:sldId id="277" r:id="rId5"/>
    <p:sldId id="279" r:id="rId6"/>
    <p:sldId id="286" r:id="rId7"/>
    <p:sldId id="287" r:id="rId8"/>
    <p:sldId id="310" r:id="rId9"/>
    <p:sldId id="280" r:id="rId10"/>
    <p:sldId id="268" r:id="rId11"/>
    <p:sldId id="281" r:id="rId12"/>
    <p:sldId id="282" r:id="rId13"/>
    <p:sldId id="283" r:id="rId14"/>
    <p:sldId id="284" r:id="rId15"/>
    <p:sldId id="285" r:id="rId16"/>
    <p:sldId id="288" r:id="rId17"/>
    <p:sldId id="289" r:id="rId18"/>
    <p:sldId id="290" r:id="rId19"/>
    <p:sldId id="291" r:id="rId20"/>
    <p:sldId id="324" r:id="rId21"/>
    <p:sldId id="325" r:id="rId22"/>
    <p:sldId id="293" r:id="rId23"/>
    <p:sldId id="298" r:id="rId24"/>
    <p:sldId id="302" r:id="rId25"/>
    <p:sldId id="304" r:id="rId26"/>
    <p:sldId id="323" r:id="rId27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88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32BAF-1B18-0047-93D1-E3CCDB196832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8DE00-0E47-0845-91BB-CF92C0835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8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Нет господству</a:t>
            </a:r>
            <a:r>
              <a:rPr lang="ru-RU" baseline="0" dirty="0" smtClean="0"/>
              <a:t> </a:t>
            </a:r>
            <a:r>
              <a:rPr lang="ru-RU" dirty="0" smtClean="0"/>
              <a:t>трансляционного подхода – самое простое резюме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8DE00-0E47-0845-91BB-CF92C083520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31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Мхи ИУ1_Шишкин</a:t>
            </a:r>
          </a:p>
          <a:p>
            <a:r>
              <a:rPr lang="ru-RU" dirty="0" smtClean="0"/>
              <a:t>Дыхание (ИУ1) – физика, химия, математика</a:t>
            </a:r>
          </a:p>
          <a:p>
            <a:r>
              <a:rPr lang="ru-RU" dirty="0" smtClean="0"/>
              <a:t>8кл_5_ЗКЗ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8DE00-0E47-0845-91BB-CF92C083520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41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Рабочая тетрадь – задания без отметки</a:t>
            </a:r>
            <a:r>
              <a:rPr lang="en-US" dirty="0" smtClean="0"/>
              <a:t>; </a:t>
            </a:r>
            <a:r>
              <a:rPr lang="ru-RU" dirty="0" smtClean="0"/>
              <a:t>можно опубликовать или нет для учителя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8DE00-0E47-0845-91BB-CF92C083520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5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Исследовательские</a:t>
            </a:r>
            <a:r>
              <a:rPr lang="ru-RU" baseline="0" dirty="0" smtClean="0"/>
              <a:t> вопросы</a:t>
            </a:r>
          </a:p>
          <a:p>
            <a:r>
              <a:rPr lang="ru-RU" baseline="0" dirty="0" smtClean="0"/>
              <a:t>8кл_1_ИУ1,2,8</a:t>
            </a:r>
          </a:p>
          <a:p>
            <a:r>
              <a:rPr lang="ru-RU" baseline="0" dirty="0" smtClean="0"/>
              <a:t>9кл_6_ИУ1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8DE00-0E47-0845-91BB-CF92C08352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Разнообразные задания 8кл_1_Сом</a:t>
            </a:r>
            <a:r>
              <a:rPr lang="ru-RU" baseline="0" dirty="0" smtClean="0"/>
              <a:t> и пол клетки</a:t>
            </a:r>
            <a:r>
              <a:rPr lang="en-US" baseline="0" dirty="0" smtClean="0"/>
              <a:t>; </a:t>
            </a:r>
            <a:r>
              <a:rPr lang="ru-RU" baseline="0" dirty="0" smtClean="0"/>
              <a:t>8кл_8_ИУ1Строение органов дыхания</a:t>
            </a:r>
            <a:r>
              <a:rPr lang="en-US" baseline="0" dirty="0" smtClean="0"/>
              <a:t>; </a:t>
            </a:r>
            <a:r>
              <a:rPr lang="ru-RU" baseline="0" dirty="0" smtClean="0"/>
              <a:t>8кл_1_1 (в том числе справа)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8DE00-0E47-0845-91BB-CF92C083520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31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Голубой</a:t>
            </a:r>
            <a:r>
              <a:rPr lang="ru-RU" baseline="0" dirty="0" smtClean="0"/>
              <a:t> – центральное поле ЗОО</a:t>
            </a:r>
          </a:p>
          <a:p>
            <a:r>
              <a:rPr lang="ru-RU" baseline="0" dirty="0" smtClean="0"/>
              <a:t>Салатовый – правое поле ЗОО</a:t>
            </a:r>
          </a:p>
          <a:p>
            <a:r>
              <a:rPr lang="ru-RU" baseline="0" dirty="0" smtClean="0"/>
              <a:t>Персик – КВ, ЗКЗ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8DE00-0E47-0845-91BB-CF92C083520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48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Конференция – дети, учителя,</a:t>
            </a:r>
            <a:r>
              <a:rPr lang="ru-RU" baseline="0" dirty="0" smtClean="0"/>
              <a:t> родители</a:t>
            </a:r>
            <a:r>
              <a:rPr lang="en-US" baseline="0" dirty="0" smtClean="0"/>
              <a:t>; </a:t>
            </a:r>
            <a:r>
              <a:rPr lang="ru-RU" baseline="0" dirty="0" smtClean="0"/>
              <a:t>в определенное время</a:t>
            </a:r>
          </a:p>
          <a:p>
            <a:r>
              <a:rPr lang="ru-RU" baseline="0" dirty="0" smtClean="0"/>
              <a:t>Личные сообщения – тоже для всех</a:t>
            </a:r>
          </a:p>
          <a:p>
            <a:r>
              <a:rPr lang="ru-RU" baseline="0" dirty="0" smtClean="0"/>
              <a:t>Вопрос дня – с утра задается, можно добавить всех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8DE00-0E47-0845-91BB-CF92C083520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34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 с источниками – 8кл_1_ИУ1</a:t>
            </a:r>
            <a:r>
              <a:rPr lang="ru-RU" baseline="0" dirty="0" smtClean="0"/>
              <a:t> (данные ВОЗ</a:t>
            </a:r>
            <a:r>
              <a:rPr lang="en-US" baseline="0" dirty="0" smtClean="0"/>
              <a:t>; </a:t>
            </a:r>
            <a:r>
              <a:rPr lang="ru-RU" baseline="0" dirty="0" smtClean="0"/>
              <a:t>сколько учатся на врача в России/США)</a:t>
            </a:r>
            <a:r>
              <a:rPr lang="en-US" baseline="0" dirty="0" smtClean="0"/>
              <a:t>; </a:t>
            </a:r>
            <a:r>
              <a:rPr lang="ru-RU" baseline="0" dirty="0" smtClean="0"/>
              <a:t>8кл_10_ИУ3 Витамины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8DE00-0E47-0845-91BB-CF92C083520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08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Инициативы из дисциплин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8DE00-0E47-0845-91BB-CF92C083520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51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8кл_8_ИУ1 Памятка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8DE00-0E47-0845-91BB-CF92C083520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376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Цель интеграции - это фактически описание того, ЧТО будет демонстрировать междисциплинарное понимание, ЧТО будет проверяться (описание по формуле</a:t>
            </a:r>
            <a:r>
              <a:rPr lang="en-US" dirty="0" smtClean="0"/>
              <a:t> “</a:t>
            </a:r>
            <a:r>
              <a:rPr lang="en-US" dirty="0" err="1" smtClean="0"/>
              <a:t>учащиеся</a:t>
            </a:r>
            <a:r>
              <a:rPr lang="en-US" dirty="0" smtClean="0"/>
              <a:t> </a:t>
            </a:r>
            <a:r>
              <a:rPr lang="ru-RU" dirty="0" smtClean="0"/>
              <a:t>совместят понимание ….. и ….. для создания …../для ответа на вопрос ….</a:t>
            </a:r>
            <a:r>
              <a:rPr lang="en-US" dirty="0" smtClean="0"/>
              <a:t>”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8DE00-0E47-0845-91BB-CF92C083520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98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D369-4C9B-834F-AB59-66896425FBFC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205E-1336-2D46-B815-4880632B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1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D369-4C9B-834F-AB59-66896425FBFC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205E-1336-2D46-B815-4880632B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6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D369-4C9B-834F-AB59-66896425FBFC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205E-1336-2D46-B815-4880632B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8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D369-4C9B-834F-AB59-66896425FBFC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205E-1336-2D46-B815-4880632B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8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D369-4C9B-834F-AB59-66896425FBFC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205E-1336-2D46-B815-4880632B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6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D369-4C9B-834F-AB59-66896425FBFC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205E-1336-2D46-B815-4880632B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7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D369-4C9B-834F-AB59-66896425FBFC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205E-1336-2D46-B815-4880632B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8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D369-4C9B-834F-AB59-66896425FBFC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205E-1336-2D46-B815-4880632B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38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D369-4C9B-834F-AB59-66896425FBFC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205E-1336-2D46-B815-4880632B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7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D369-4C9B-834F-AB59-66896425FBFC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205E-1336-2D46-B815-4880632B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1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D369-4C9B-834F-AB59-66896425FBFC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205E-1336-2D46-B815-4880632B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3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BD369-4C9B-834F-AB59-66896425FBFC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6205E-1336-2D46-B815-4880632B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68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34143" y="2211874"/>
            <a:ext cx="7130143" cy="14711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Мобильная Электронная Школа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И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еализация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MYP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99573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4394" y="210104"/>
            <a:ext cx="5796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MYP </a:t>
            </a:r>
            <a:r>
              <a:rPr lang="ru-RU" sz="2800" b="1" dirty="0" smtClean="0"/>
              <a:t>                                              МЭО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9928" y="907143"/>
            <a:ext cx="2812143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Коммуникации</a:t>
            </a:r>
          </a:p>
          <a:p>
            <a:r>
              <a:rPr lang="ru-RU" b="1" dirty="0" smtClean="0"/>
              <a:t>Сотрудничества</a:t>
            </a:r>
          </a:p>
          <a:p>
            <a:endParaRPr lang="ru-RU" b="1" dirty="0" smtClean="0"/>
          </a:p>
          <a:p>
            <a:r>
              <a:rPr lang="ru-RU" b="1" dirty="0" smtClean="0"/>
              <a:t>Организационные</a:t>
            </a:r>
          </a:p>
          <a:p>
            <a:r>
              <a:rPr lang="ru-RU" b="1" dirty="0" smtClean="0"/>
              <a:t>Аффективные</a:t>
            </a:r>
          </a:p>
          <a:p>
            <a:r>
              <a:rPr lang="ru-RU" b="1" dirty="0" smtClean="0"/>
              <a:t>Рефлексия</a:t>
            </a:r>
          </a:p>
          <a:p>
            <a:endParaRPr lang="ru-RU" b="1" dirty="0" smtClean="0"/>
          </a:p>
          <a:p>
            <a:r>
              <a:rPr lang="ru-RU" b="1" dirty="0" smtClean="0"/>
              <a:t>Инфо грамотность</a:t>
            </a:r>
          </a:p>
          <a:p>
            <a:r>
              <a:rPr lang="ru-RU" b="1" dirty="0" smtClean="0"/>
              <a:t>Медиа грамотность</a:t>
            </a:r>
          </a:p>
          <a:p>
            <a:endParaRPr lang="ru-RU" b="1" dirty="0" smtClean="0"/>
          </a:p>
          <a:p>
            <a:r>
              <a:rPr lang="ru-RU" b="1" dirty="0" smtClean="0"/>
              <a:t>Критическое мышление</a:t>
            </a:r>
          </a:p>
          <a:p>
            <a:r>
              <a:rPr lang="ru-RU" b="1" dirty="0" smtClean="0"/>
              <a:t>Творческое мышление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18000" y="1080140"/>
            <a:ext cx="4644573" cy="2862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Система коммуникации</a:t>
            </a:r>
          </a:p>
          <a:p>
            <a:r>
              <a:rPr lang="ru-RU" dirty="0" smtClean="0"/>
              <a:t>Возможность организовывать группы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Конференции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Личные сообщения (диалоги, рассылки)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Вопрос дня</a:t>
            </a:r>
          </a:p>
          <a:p>
            <a:endParaRPr lang="ru-RU" dirty="0"/>
          </a:p>
          <a:p>
            <a:r>
              <a:rPr lang="ru-RU" dirty="0" smtClean="0"/>
              <a:t>Органайзер</a:t>
            </a:r>
          </a:p>
          <a:p>
            <a:endParaRPr lang="ru-RU" dirty="0"/>
          </a:p>
          <a:p>
            <a:r>
              <a:rPr lang="ru-RU" dirty="0" smtClean="0"/>
              <a:t>Исследовательская деятельность</a:t>
            </a:r>
          </a:p>
          <a:p>
            <a:r>
              <a:rPr lang="ru-RU" dirty="0" smtClean="0"/>
              <a:t>Соответствующие задания уроков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2428" y="5510843"/>
            <a:ext cx="375557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Исследовательская деятельность</a:t>
            </a:r>
          </a:p>
          <a:p>
            <a:r>
              <a:rPr lang="ru-RU" dirty="0" smtClean="0"/>
              <a:t>Соответствующие задания</a:t>
            </a:r>
          </a:p>
          <a:p>
            <a:r>
              <a:rPr lang="ru-RU" dirty="0" smtClean="0"/>
              <a:t>Групповая работа</a:t>
            </a:r>
            <a:endParaRPr lang="ru-RU" dirty="0"/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1886857" y="4451880"/>
            <a:ext cx="544286" cy="869441"/>
          </a:xfrm>
          <a:prstGeom prst="up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4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6-09-20 в 2.12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947056"/>
            <a:ext cx="6440714" cy="2175626"/>
          </a:xfrm>
          <a:prstGeom prst="rect">
            <a:avLst/>
          </a:prstGeom>
        </p:spPr>
      </p:pic>
      <p:pic>
        <p:nvPicPr>
          <p:cNvPr id="3" name="Изображение 2" descr="Снимок экрана 2016-09-20 в 2.20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6" y="3483430"/>
            <a:ext cx="6495143" cy="2700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143" y="381000"/>
            <a:ext cx="362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 – Работа с источниками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228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atherinel\AppData\Local\Microsoft\Windows\Temporary Internet Files\Content.Outlook\CTB859TM\MYP programme model 2014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873" y="1393674"/>
            <a:ext cx="3294310" cy="32974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48730" y="195149"/>
            <a:ext cx="44433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Интернациональное мышление 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International mindedness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Академическая честность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008" y="5064062"/>
            <a:ext cx="8761421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Исследование как основа учебной деятельности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Глобальные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жизненные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контексты для предметного содержания (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Global contexts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Смещение акцента с освоения </a:t>
            </a: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фактологической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 информации на освоение понятий и развитие понятийного мышления (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concepts, concept-based learning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314" y="241316"/>
            <a:ext cx="371723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Система 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развития </a:t>
            </a: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метапредметных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 навыков (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ATL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Персональный проект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Социальные проекты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tx1"/>
                </a:solidFill>
              </a:rPr>
              <a:t>Служение обществу и ответственная деятельность (</a:t>
            </a:r>
            <a:r>
              <a:rPr lang="ru-RU" b="1" dirty="0" err="1">
                <a:solidFill>
                  <a:schemeClr val="tx1"/>
                </a:solidFill>
              </a:rPr>
              <a:t>Service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and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Action</a:t>
            </a:r>
            <a:r>
              <a:rPr lang="ru-RU" b="1" dirty="0" smtClean="0">
                <a:solidFill>
                  <a:schemeClr val="tx1"/>
                </a:solidFill>
              </a:rPr>
              <a:t>) – связь с программами дисциплин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314" y="2902015"/>
            <a:ext cx="371723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Особая роль оценивания и инструменты оценивания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Критериальное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оценивание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020" y="4321751"/>
            <a:ext cx="36975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Междисциплинарность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4394" y="210104"/>
            <a:ext cx="5796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MYP </a:t>
            </a:r>
            <a:r>
              <a:rPr lang="ru-RU" sz="2800" b="1" dirty="0" smtClean="0"/>
              <a:t>                                              МЭО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7428" y="2501588"/>
            <a:ext cx="3628571" cy="17543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Потенциал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ru-RU" b="1" dirty="0" smtClean="0"/>
              <a:t>Возможность обсуждения возникших инициатив с помощью системы коммуникации</a:t>
            </a:r>
          </a:p>
          <a:p>
            <a:endParaRPr lang="ru-RU" b="1" dirty="0"/>
          </a:p>
          <a:p>
            <a:r>
              <a:rPr lang="ru-RU" b="1" dirty="0" smtClean="0"/>
              <a:t>Направляющие вопросы учителя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7999" y="1197429"/>
            <a:ext cx="3356429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Связь направления </a:t>
            </a:r>
            <a:r>
              <a:rPr lang="en-US" b="1" dirty="0" smtClean="0"/>
              <a:t>Service and Action </a:t>
            </a:r>
            <a:r>
              <a:rPr lang="ru-RU" b="1" dirty="0" smtClean="0"/>
              <a:t>с программами дисциплин</a:t>
            </a:r>
          </a:p>
          <a:p>
            <a:r>
              <a:rPr lang="ru-RU" b="1" dirty="0" smtClean="0"/>
              <a:t>Инициативы из программ дисциплин</a:t>
            </a:r>
          </a:p>
          <a:p>
            <a:endParaRPr lang="ru-RU" b="1" dirty="0"/>
          </a:p>
          <a:p>
            <a:r>
              <a:rPr lang="ru-RU" b="1" dirty="0" smtClean="0"/>
              <a:t>Совместное планирование</a:t>
            </a:r>
          </a:p>
          <a:p>
            <a:r>
              <a:rPr lang="ru-RU" b="1" dirty="0" smtClean="0"/>
              <a:t>Координатор </a:t>
            </a:r>
            <a:r>
              <a:rPr lang="en-US" b="1" dirty="0" smtClean="0"/>
              <a:t>Service and Action</a:t>
            </a:r>
            <a:endParaRPr lang="ru-RU" b="1" dirty="0"/>
          </a:p>
        </p:txBody>
      </p:sp>
      <p:pic>
        <p:nvPicPr>
          <p:cNvPr id="2" name="Изображение 1" descr="Снимок экрана 2016-09-20 в 2.25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57" y="4584700"/>
            <a:ext cx="4844143" cy="15891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7249" y="5981550"/>
            <a:ext cx="650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</a:t>
            </a:r>
          </a:p>
          <a:p>
            <a:r>
              <a:rPr lang="ru-RU" dirty="0" smtClean="0"/>
              <a:t>Какие инициативы в рамках </a:t>
            </a:r>
            <a:r>
              <a:rPr lang="en-US" dirty="0" smtClean="0"/>
              <a:t>“</a:t>
            </a:r>
            <a:r>
              <a:rPr lang="ru-RU" dirty="0" smtClean="0"/>
              <a:t>Служение</a:t>
            </a:r>
            <a:r>
              <a:rPr lang="en-US" dirty="0" smtClean="0"/>
              <a:t>”</a:t>
            </a:r>
            <a:r>
              <a:rPr lang="ru-RU" dirty="0" smtClean="0"/>
              <a:t> я могу предложить?</a:t>
            </a:r>
          </a:p>
        </p:txBody>
      </p:sp>
    </p:spTree>
    <p:extLst>
      <p:ext uri="{BB962C8B-B14F-4D97-AF65-F5344CB8AC3E}">
        <p14:creationId xmlns:p14="http://schemas.microsoft.com/office/powerpoint/2010/main" val="2531875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atherinel\AppData\Local\Microsoft\Windows\Temporary Internet Files\Content.Outlook\CTB859TM\MYP programme model 201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873" y="1393674"/>
            <a:ext cx="3294310" cy="32974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48730" y="195149"/>
            <a:ext cx="44433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Интернациональное мышление 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International mindedness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Академическая честность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008" y="5064062"/>
            <a:ext cx="8761421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Исследование как основа учебной деятельности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Глобальные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жизненные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контексты для предметного содержания (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Global contexts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Смещение акцента с освоения </a:t>
            </a: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фактологической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 информации на освоение понятий и развитие понятийного мышления (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concepts, concept-based learning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314" y="241316"/>
            <a:ext cx="371723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Система 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развития </a:t>
            </a: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метапредметных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 навыков (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ATL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Персональный проект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Социальные проекты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Служение обществу и ответственная деятельность (</a:t>
            </a: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Service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Action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314" y="2902015"/>
            <a:ext cx="371723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Особая роль оценивания и инструменты оценивания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Критериальное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оценивание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020" y="4321751"/>
            <a:ext cx="3697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 err="1"/>
              <a:t>Междисциплинарность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739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2965" y="210104"/>
            <a:ext cx="5796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MYP </a:t>
            </a:r>
            <a:r>
              <a:rPr lang="ru-RU" sz="2800" b="1" dirty="0" smtClean="0"/>
              <a:t>                                              МЭО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51285" y="1018289"/>
            <a:ext cx="308428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Идеи для междисциплинарных исследований и проектов из</a:t>
            </a:r>
          </a:p>
          <a:p>
            <a:r>
              <a:rPr lang="ru-RU" b="1" dirty="0" smtClean="0"/>
              <a:t>заданий к занятиям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287" y="862930"/>
            <a:ext cx="4499428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Особые требования</a:t>
            </a:r>
          </a:p>
          <a:p>
            <a:pPr marL="285750" indent="-285750" algn="just">
              <a:buFont typeface="Arial"/>
              <a:buChar char="•"/>
            </a:pPr>
            <a:r>
              <a:rPr lang="ru-RU" b="1" dirty="0" smtClean="0"/>
              <a:t>Наличие цели интеграции</a:t>
            </a:r>
          </a:p>
          <a:p>
            <a:pPr marL="285750" indent="-285750" algn="just">
              <a:buFont typeface="Arial"/>
              <a:buChar char="•"/>
            </a:pPr>
            <a:r>
              <a:rPr lang="ru-RU" b="1" dirty="0" smtClean="0"/>
              <a:t>Итоговое задание – проверяет междисциплинарное понимание, связано с целью интеграции, связано с основной идеей исследования, отвечает критериям оценивания</a:t>
            </a:r>
            <a:endParaRPr lang="ru-RU" b="1" dirty="0"/>
          </a:p>
        </p:txBody>
      </p:sp>
      <p:pic>
        <p:nvPicPr>
          <p:cNvPr id="6" name="Изображение 5" descr="Снимок экрана 2016-05-11 в 1.45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7" y="3039398"/>
            <a:ext cx="5134429" cy="35951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1285" y="2571089"/>
            <a:ext cx="308428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/>
              <a:t>Межпредметность</a:t>
            </a:r>
            <a:r>
              <a:rPr lang="ru-RU" b="1" dirty="0" smtClean="0"/>
              <a:t> в рубриках правого поля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51285" y="4947807"/>
            <a:ext cx="3084285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Потенциал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Использование системы коммуникации при интеграции (создание продукта, оценивание)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1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61143" y="1288143"/>
            <a:ext cx="1360714" cy="13425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727372" y="1288143"/>
            <a:ext cx="1360714" cy="1342571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29200" y="1288143"/>
            <a:ext cx="1360714" cy="13425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41500" y="1288143"/>
            <a:ext cx="1360714" cy="1342571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29200" y="2935906"/>
            <a:ext cx="286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Примеры из правого поля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9429" y="2935906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Примеры заданий к занятию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88143" y="435429"/>
            <a:ext cx="191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Interdisciplinary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25143" y="435429"/>
            <a:ext cx="286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Multidisciplinary</a:t>
            </a:r>
            <a:endParaRPr lang="ru-RU" dirty="0"/>
          </a:p>
        </p:txBody>
      </p:sp>
      <p:pic>
        <p:nvPicPr>
          <p:cNvPr id="3" name="Изображение 2" descr="Снимок экрана 2016-09-20 в 2.33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9" y="3595524"/>
            <a:ext cx="3822471" cy="2319047"/>
          </a:xfrm>
          <a:prstGeom prst="rect">
            <a:avLst/>
          </a:prstGeom>
        </p:spPr>
      </p:pic>
      <p:pic>
        <p:nvPicPr>
          <p:cNvPr id="12" name="Изображение 11" descr="Снимок экрана 2016-09-20 в 2.34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37" y="4618264"/>
            <a:ext cx="2583415" cy="1758043"/>
          </a:xfrm>
          <a:prstGeom prst="rect">
            <a:avLst/>
          </a:prstGeom>
        </p:spPr>
      </p:pic>
      <p:pic>
        <p:nvPicPr>
          <p:cNvPr id="13" name="Изображение 12" descr="Снимок экрана 2016-09-20 в 2.37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15" y="3595524"/>
            <a:ext cx="2621643" cy="17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04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atherinel\AppData\Local\Microsoft\Windows\Temporary Internet Files\Content.Outlook\CTB859TM\MYP programme model 201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873" y="1393674"/>
            <a:ext cx="3294310" cy="32974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48730" y="195149"/>
            <a:ext cx="44433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Интернациональное мышление 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International mindedness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Академическая честность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008" y="5064062"/>
            <a:ext cx="8761421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Исследование как основа учебной деятельности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Глобальные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жизненные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контексты для предметного содержания (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Global contexts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Смещение акцента с освоения </a:t>
            </a: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фактологической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 информации на освоение понятий и развитие понятийного мышления (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concepts, concept-based learning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314" y="241316"/>
            <a:ext cx="371723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Система 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развития </a:t>
            </a: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метапредметных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 навыков (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ATL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Персональный проект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Социальные проекты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Служение обществу и ответственная деятельность (</a:t>
            </a: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Service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Action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314" y="2902015"/>
            <a:ext cx="371723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/>
              <a:t>Особая роль оценивания и инструменты оценивания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 err="1"/>
              <a:t>Критериальное</a:t>
            </a:r>
            <a:r>
              <a:rPr lang="ru-RU" b="1" dirty="0"/>
              <a:t> </a:t>
            </a:r>
            <a:r>
              <a:rPr lang="ru-RU" b="1" dirty="0" smtClean="0"/>
              <a:t>оценивание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3020" y="4321751"/>
            <a:ext cx="36975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Междисциплинарность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2965" y="210104"/>
            <a:ext cx="5796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MYP </a:t>
            </a:r>
            <a:r>
              <a:rPr lang="ru-RU" sz="2800" b="1" dirty="0" smtClean="0"/>
              <a:t>                                              МЭО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6572" y="1215571"/>
            <a:ext cx="3646714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Разнообразие заданий</a:t>
            </a:r>
          </a:p>
          <a:p>
            <a:r>
              <a:rPr lang="ru-RU" b="1" dirty="0" smtClean="0"/>
              <a:t>Тесты – только небольшая часть</a:t>
            </a:r>
          </a:p>
          <a:p>
            <a:endParaRPr lang="ru-RU" b="1" dirty="0"/>
          </a:p>
          <a:p>
            <a:r>
              <a:rPr lang="ru-RU" b="1" dirty="0" smtClean="0"/>
              <a:t>Констатирующее</a:t>
            </a:r>
          </a:p>
          <a:p>
            <a:pPr marL="285750" indent="-285750">
              <a:buFont typeface="Arial"/>
              <a:buChar char="•"/>
            </a:pPr>
            <a:r>
              <a:rPr lang="ru-RU" b="1" dirty="0" smtClean="0"/>
              <a:t>проверяет понимание основной идеи</a:t>
            </a:r>
          </a:p>
          <a:p>
            <a:pPr marL="285750" indent="-285750">
              <a:buFont typeface="Arial"/>
              <a:buChar char="•"/>
            </a:pPr>
            <a:r>
              <a:rPr lang="ru-RU" b="1" dirty="0" err="1" smtClean="0"/>
              <a:t>критериальное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Формирующее</a:t>
            </a:r>
          </a:p>
          <a:p>
            <a:pPr marL="285750" indent="-285750">
              <a:buFont typeface="Arial"/>
              <a:buChar char="•"/>
            </a:pPr>
            <a:r>
              <a:rPr lang="ru-RU" b="1" dirty="0" err="1"/>
              <a:t>б</a:t>
            </a:r>
            <a:r>
              <a:rPr lang="ru-RU" b="1" dirty="0" err="1" smtClean="0"/>
              <a:t>езотметочное</a:t>
            </a:r>
            <a:endParaRPr lang="ru-RU" b="1" dirty="0" smtClean="0"/>
          </a:p>
          <a:p>
            <a:pPr marL="285750" indent="-285750">
              <a:buFont typeface="Arial"/>
              <a:buChar char="•"/>
            </a:pPr>
            <a:r>
              <a:rPr lang="ru-RU" b="1" dirty="0"/>
              <a:t>р</a:t>
            </a:r>
            <a:r>
              <a:rPr lang="ru-RU" b="1" dirty="0" smtClean="0"/>
              <a:t>азнообразное</a:t>
            </a:r>
          </a:p>
          <a:p>
            <a:endParaRPr lang="ru-RU" b="1" dirty="0"/>
          </a:p>
          <a:p>
            <a:r>
              <a:rPr lang="ru-RU" b="1" dirty="0" smtClean="0"/>
              <a:t>Мониторинг, отчетность,  информирование родителей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5714" y="3329011"/>
            <a:ext cx="426357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Тренажеры – без отметки</a:t>
            </a:r>
            <a:r>
              <a:rPr lang="en-US" b="1" dirty="0" smtClean="0"/>
              <a:t>; </a:t>
            </a:r>
            <a:r>
              <a:rPr lang="ru-RU" b="1" dirty="0" smtClean="0"/>
              <a:t>проверяет машина</a:t>
            </a:r>
            <a:r>
              <a:rPr lang="en-US" b="1" dirty="0" smtClean="0"/>
              <a:t>; </a:t>
            </a:r>
            <a:r>
              <a:rPr lang="ru-RU" b="1" dirty="0" smtClean="0"/>
              <a:t>право на ошибку/попытки</a:t>
            </a:r>
          </a:p>
          <a:p>
            <a:endParaRPr lang="ru-RU" b="1" dirty="0" smtClean="0"/>
          </a:p>
          <a:p>
            <a:r>
              <a:rPr lang="ru-RU" b="1" dirty="0" smtClean="0"/>
              <a:t>Рабочая тетрадь - задания без отметки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35714" y="733324"/>
            <a:ext cx="428171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ЗКЗ, ответы на КВ, ЗОО</a:t>
            </a:r>
          </a:p>
          <a:p>
            <a:r>
              <a:rPr lang="ru-RU" b="1" dirty="0" smtClean="0"/>
              <a:t>К/Р – несколько в занятии</a:t>
            </a:r>
          </a:p>
          <a:p>
            <a:endParaRPr lang="ru-RU" b="1" dirty="0" smtClean="0"/>
          </a:p>
          <a:p>
            <a:r>
              <a:rPr lang="ru-RU" b="1" dirty="0" smtClean="0"/>
              <a:t>Тесты (Проверь себя) – проверяет машина</a:t>
            </a:r>
            <a:r>
              <a:rPr lang="en-US" b="1" dirty="0" smtClean="0"/>
              <a:t>; </a:t>
            </a:r>
            <a:r>
              <a:rPr lang="ru-RU" b="1" dirty="0" smtClean="0"/>
              <a:t>отметка (</a:t>
            </a:r>
            <a:r>
              <a:rPr lang="en-US" b="1" dirty="0" smtClean="0"/>
              <a:t>% </a:t>
            </a:r>
            <a:r>
              <a:rPr lang="ru-RU" b="1" dirty="0" smtClean="0"/>
              <a:t>выполнения)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5714" y="5652477"/>
            <a:ext cx="428171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Дифференциация оценивания – обязательные и необязательные задания, матрица назначения заданий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93177" y="4816557"/>
            <a:ext cx="20864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Журнал/Дневник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72429" y="2449286"/>
            <a:ext cx="460828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Итоговая по уроку= ответ на КВ+ ЗОО +тесты</a:t>
            </a:r>
          </a:p>
          <a:p>
            <a:r>
              <a:rPr lang="ru-RU" b="1" dirty="0" smtClean="0"/>
              <a:t>Итоговая за занятие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05892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6-09-20 в 2.46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6" y="3449325"/>
            <a:ext cx="7874000" cy="2459433"/>
          </a:xfrm>
          <a:prstGeom prst="rect">
            <a:avLst/>
          </a:prstGeom>
        </p:spPr>
      </p:pic>
      <p:pic>
        <p:nvPicPr>
          <p:cNvPr id="4" name="Изображение 3" descr="Снимок экрана 2016-09-20 в 1.56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6" y="725716"/>
            <a:ext cx="7710714" cy="213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atherinel\AppData\Local\Microsoft\Windows\Temporary Internet Files\Content.Outlook\CTB859TM\MYP programme model 201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873" y="1393674"/>
            <a:ext cx="3294310" cy="32974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48730" y="195149"/>
            <a:ext cx="44433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 smtClean="0"/>
              <a:t>Интернациональное мышление </a:t>
            </a:r>
            <a:r>
              <a:rPr lang="ru-RU" b="1" dirty="0"/>
              <a:t>(</a:t>
            </a:r>
            <a:r>
              <a:rPr lang="en-US" b="1" dirty="0"/>
              <a:t>International mindedness</a:t>
            </a:r>
            <a:r>
              <a:rPr lang="ru-RU" b="1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ru-RU" b="1" dirty="0"/>
              <a:t> </a:t>
            </a:r>
            <a:r>
              <a:rPr lang="ru-RU" b="1" dirty="0" smtClean="0"/>
              <a:t>Академическая честность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3008" y="5064062"/>
            <a:ext cx="8761421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b="1" dirty="0"/>
              <a:t>Исследование как основа учебной деятельности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/>
              <a:t>Глобальные </a:t>
            </a:r>
            <a:r>
              <a:rPr lang="en-US" b="1" dirty="0"/>
              <a:t>(</a:t>
            </a:r>
            <a:r>
              <a:rPr lang="ru-RU" b="1" dirty="0"/>
              <a:t>жизненные</a:t>
            </a:r>
            <a:r>
              <a:rPr lang="en-US" b="1" dirty="0"/>
              <a:t>) </a:t>
            </a:r>
            <a:r>
              <a:rPr lang="ru-RU" b="1" dirty="0"/>
              <a:t>контексты для предметного содержания (</a:t>
            </a:r>
            <a:r>
              <a:rPr lang="en-US" b="1" dirty="0"/>
              <a:t>Global contexts</a:t>
            </a:r>
            <a:r>
              <a:rPr lang="ru-RU" b="1" dirty="0"/>
              <a:t>)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/>
              <a:t>Смещение акцента с освоения </a:t>
            </a:r>
            <a:r>
              <a:rPr lang="ru-RU" b="1" dirty="0" err="1"/>
              <a:t>фактологической</a:t>
            </a:r>
            <a:r>
              <a:rPr lang="ru-RU" b="1" dirty="0"/>
              <a:t> информации на освоение понятий и развитие понятийного мышления (</a:t>
            </a:r>
            <a:r>
              <a:rPr lang="en-US" b="1" dirty="0"/>
              <a:t>concepts, concept-based learning</a:t>
            </a:r>
            <a:r>
              <a:rPr lang="ru-RU" b="1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314" y="241316"/>
            <a:ext cx="3717230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/>
              <a:t>Система </a:t>
            </a:r>
            <a:r>
              <a:rPr lang="ru-RU" b="1" dirty="0" smtClean="0"/>
              <a:t>развития </a:t>
            </a:r>
            <a:r>
              <a:rPr lang="ru-RU" b="1" dirty="0" err="1"/>
              <a:t>метапредметных</a:t>
            </a:r>
            <a:r>
              <a:rPr lang="ru-RU" b="1" dirty="0"/>
              <a:t> навыков (</a:t>
            </a:r>
            <a:r>
              <a:rPr lang="en-US" b="1" dirty="0"/>
              <a:t>ATL</a:t>
            </a:r>
            <a:r>
              <a:rPr lang="ru-RU" b="1" dirty="0"/>
              <a:t>)</a:t>
            </a:r>
            <a:endParaRPr lang="en-US" b="1" dirty="0"/>
          </a:p>
          <a:p>
            <a:pPr marL="285750" lvl="0" indent="-285750">
              <a:buFont typeface="Arial"/>
              <a:buChar char="•"/>
            </a:pPr>
            <a:r>
              <a:rPr lang="ru-RU" b="1" dirty="0"/>
              <a:t>Персональный проект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/>
              <a:t>Социальные проекты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/>
              <a:t>Служение обществу и ответственная деятельность (</a:t>
            </a:r>
            <a:r>
              <a:rPr lang="ru-RU" b="1" dirty="0" err="1"/>
              <a:t>Service</a:t>
            </a:r>
            <a:r>
              <a:rPr lang="ru-RU" b="1" dirty="0"/>
              <a:t> </a:t>
            </a:r>
            <a:r>
              <a:rPr lang="ru-RU" b="1" dirty="0" err="1"/>
              <a:t>and</a:t>
            </a:r>
            <a:r>
              <a:rPr lang="ru-RU" b="1" dirty="0"/>
              <a:t> </a:t>
            </a:r>
            <a:r>
              <a:rPr lang="ru-RU" b="1" dirty="0" err="1"/>
              <a:t>Action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3314" y="2902015"/>
            <a:ext cx="371723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/>
              <a:t>Особая роль оценивания и инструменты оценивания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 err="1"/>
              <a:t>Критериальное</a:t>
            </a:r>
            <a:r>
              <a:rPr lang="ru-RU" b="1" dirty="0"/>
              <a:t> </a:t>
            </a:r>
            <a:r>
              <a:rPr lang="ru-RU" b="1" dirty="0" smtClean="0"/>
              <a:t>оценивание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3020" y="4321751"/>
            <a:ext cx="3697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 err="1"/>
              <a:t>Междисциплинарность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756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571" y="1404655"/>
            <a:ext cx="70757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STANDARDS AND PRACTICES</a:t>
            </a:r>
          </a:p>
          <a:p>
            <a:r>
              <a:rPr lang="en-US" b="1" dirty="0" smtClean="0"/>
              <a:t>C4 Assessment</a:t>
            </a:r>
          </a:p>
          <a:p>
            <a:endParaRPr lang="en-US" dirty="0" smtClean="0"/>
          </a:p>
          <a:p>
            <a:r>
              <a:rPr lang="en-US" dirty="0" smtClean="0"/>
              <a:t>3. The school uses a range of strategies and tools to assess student learning</a:t>
            </a:r>
            <a:endParaRPr lang="ru-RU" dirty="0" smtClean="0"/>
          </a:p>
          <a:p>
            <a:pPr lvl="0"/>
            <a:r>
              <a:rPr lang="ru-RU" dirty="0" smtClean="0"/>
              <a:t>(Школа </a:t>
            </a:r>
            <a:r>
              <a:rPr lang="ru-RU" dirty="0"/>
              <a:t>использует разнообразные стратегии и инструменты для оценивания процесса и результатов </a:t>
            </a:r>
            <a:r>
              <a:rPr lang="ru-RU" dirty="0" smtClean="0"/>
              <a:t>обучения)</a:t>
            </a:r>
            <a:endParaRPr lang="ru-RU" dirty="0"/>
          </a:p>
          <a:p>
            <a:endParaRPr lang="en-US" dirty="0" smtClean="0"/>
          </a:p>
          <a:p>
            <a:r>
              <a:rPr lang="en-US" dirty="0" smtClean="0"/>
              <a:t>4. The students provides students with feedback to inform and improve their learning</a:t>
            </a:r>
            <a:endParaRPr lang="ru-RU" dirty="0" smtClean="0"/>
          </a:p>
          <a:p>
            <a:r>
              <a:rPr lang="ru-RU" dirty="0" smtClean="0"/>
              <a:t>(Школа </a:t>
            </a:r>
            <a:r>
              <a:rPr lang="ru-RU" dirty="0"/>
              <a:t>предоставляет учащимся обратную связь, которая влияет на процесс обучения и улучшает </a:t>
            </a:r>
            <a:r>
              <a:rPr lang="ru-RU" dirty="0" smtClean="0"/>
              <a:t>его)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26143" y="3330529"/>
            <a:ext cx="640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80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.podgornaya.DOMAIN\Desktop\1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4" y="1816216"/>
            <a:ext cx="8694136" cy="43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4480" y="660400"/>
            <a:ext cx="4402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Стратегии </a:t>
            </a:r>
            <a:r>
              <a:rPr lang="ru-RU" b="1" dirty="0"/>
              <a:t>и инструменты для </a:t>
            </a:r>
            <a:r>
              <a:rPr lang="ru-RU" b="1" dirty="0" smtClean="0"/>
              <a:t>оценивания</a:t>
            </a:r>
            <a:endParaRPr lang="en-US" b="1" dirty="0" smtClean="0"/>
          </a:p>
          <a:p>
            <a:pPr algn="ctr"/>
            <a:r>
              <a:rPr lang="ru-RU" b="1" dirty="0" smtClean="0"/>
              <a:t>Многоступенчатая обратная связь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7981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495223"/>
              </p:ext>
            </p:extLst>
          </p:nvPr>
        </p:nvGraphicFramePr>
        <p:xfrm>
          <a:off x="816428" y="334283"/>
          <a:ext cx="7601856" cy="2895146"/>
        </p:xfrm>
        <a:graphic>
          <a:graphicData uri="http://schemas.openxmlformats.org/drawingml/2006/table">
            <a:tbl>
              <a:tblPr/>
              <a:tblGrid>
                <a:gridCol w="5673509"/>
                <a:gridCol w="522943"/>
                <a:gridCol w="506599"/>
                <a:gridCol w="457574"/>
                <a:gridCol w="441231"/>
              </a:tblGrid>
              <a:tr h="365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ЕСТЕСТВЕННЫЕ НАУКИ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9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Контрольная работа (не всякая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;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включающая применение знаний в незнакомом контексте, анализ информации)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Исследование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39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Эссе по спорному научному вопросу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(с исследованием источников)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7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Умозрительное планирование эксперимента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Лабораторная работа (метод задан)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129315"/>
              </p:ext>
            </p:extLst>
          </p:nvPr>
        </p:nvGraphicFramePr>
        <p:xfrm>
          <a:off x="1596572" y="3678564"/>
          <a:ext cx="6059712" cy="2835275"/>
        </p:xfrm>
        <a:graphic>
          <a:graphicData uri="http://schemas.openxmlformats.org/drawingml/2006/table">
            <a:tbl>
              <a:tblPr/>
              <a:tblGrid>
                <a:gridCol w="4476207"/>
                <a:gridCol w="448661"/>
                <a:gridCol w="409072"/>
                <a:gridCol w="382681"/>
                <a:gridCol w="343091"/>
              </a:tblGrid>
              <a:tr h="365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МАТЕМАТИКА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A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D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0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Контрольная работа (не всякая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;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включающая незнакомый контекст)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Исследование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Исследование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Задача из реальной жизни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Задача из реальной жизни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308429" y="662214"/>
            <a:ext cx="326572" cy="34471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8429" y="1250042"/>
            <a:ext cx="326572" cy="34471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8429" y="2438400"/>
            <a:ext cx="326572" cy="34471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8429" y="2884714"/>
            <a:ext cx="326572" cy="34471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7543" y="1830614"/>
            <a:ext cx="326572" cy="34471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77687" y="4116614"/>
            <a:ext cx="326572" cy="34471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77687" y="4869542"/>
            <a:ext cx="326572" cy="34471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77687" y="5744026"/>
            <a:ext cx="326572" cy="34471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15921"/>
              </p:ext>
            </p:extLst>
          </p:nvPr>
        </p:nvGraphicFramePr>
        <p:xfrm>
          <a:off x="1171803" y="1197633"/>
          <a:ext cx="7067550" cy="1852613"/>
        </p:xfrm>
        <a:graphic>
          <a:graphicData uri="http://schemas.openxmlformats.org/drawingml/2006/table">
            <a:tbl>
              <a:tblPr/>
              <a:tblGrid>
                <a:gridCol w="5214483"/>
                <a:gridCol w="489857"/>
                <a:gridCol w="417286"/>
                <a:gridCol w="489857"/>
                <a:gridCol w="456067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ИНОСТРАННЫЕ ЯЗЫКИ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A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D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Понимание устной речи с визуальным сопровождением (видео)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Понимание письменной речи с визуальным сопровождением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Беседа, дискуссия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Письменная работа (сообщение, эссе, отзыв, рассказ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67166"/>
              </p:ext>
            </p:extLst>
          </p:nvPr>
        </p:nvGraphicFramePr>
        <p:xfrm>
          <a:off x="1171803" y="4065475"/>
          <a:ext cx="7232424" cy="1678636"/>
        </p:xfrm>
        <a:graphic>
          <a:graphicData uri="http://schemas.openxmlformats.org/drawingml/2006/table">
            <a:tbl>
              <a:tblPr/>
              <a:tblGrid>
                <a:gridCol w="5347106"/>
                <a:gridCol w="468838"/>
                <a:gridCol w="484467"/>
                <a:gridCol w="468839"/>
                <a:gridCol w="463174"/>
              </a:tblGrid>
              <a:tr h="331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РОДНОЙ ЯЗЫК, ЛИТЕРАТУРА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A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D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9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Аналитическая работа (анализ текста/текстов ИЛИ анализ темы с привлечением разных текстов для аргументации)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1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Рецензия/отклик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7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Творческая работа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635001" y="2258786"/>
            <a:ext cx="326572" cy="34471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35001" y="2762205"/>
            <a:ext cx="326572" cy="34471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5001" y="1850572"/>
            <a:ext cx="326572" cy="34471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5001" y="4435928"/>
            <a:ext cx="326572" cy="34471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5001" y="4880427"/>
            <a:ext cx="326572" cy="34471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5001" y="5399396"/>
            <a:ext cx="326572" cy="34471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35001" y="1413329"/>
            <a:ext cx="326572" cy="34471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960023"/>
              </p:ext>
            </p:extLst>
          </p:nvPr>
        </p:nvGraphicFramePr>
        <p:xfrm>
          <a:off x="417284" y="448809"/>
          <a:ext cx="8236631" cy="2731250"/>
        </p:xfrm>
        <a:graphic>
          <a:graphicData uri="http://schemas.openxmlformats.org/drawingml/2006/table">
            <a:tbl>
              <a:tblPr/>
              <a:tblGrid>
                <a:gridCol w="6212233"/>
                <a:gridCol w="506363"/>
                <a:gridCol w="557000"/>
                <a:gridCol w="523241"/>
                <a:gridCol w="437794"/>
              </a:tblGrid>
              <a:tr h="371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ГУМАНИТАРНЫЕ НАУКИ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А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В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С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D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Контрольная работа (не всякая)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Исследование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Исследование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05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Эссе/Большая письменная работа (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Extended writing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) с формулировкой суждения на основе исследования источников, с оценкой этих источников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0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Задание на использование источников для формулирования собственной позиции + оценка источников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173900"/>
              </p:ext>
            </p:extLst>
          </p:nvPr>
        </p:nvGraphicFramePr>
        <p:xfrm>
          <a:off x="435199" y="3919310"/>
          <a:ext cx="8218716" cy="724807"/>
        </p:xfrm>
        <a:graphic>
          <a:graphicData uri="http://schemas.openxmlformats.org/drawingml/2006/table">
            <a:tbl>
              <a:tblPr/>
              <a:tblGrid>
                <a:gridCol w="6404428"/>
                <a:gridCol w="453573"/>
                <a:gridCol w="471714"/>
                <a:gridCol w="453572"/>
                <a:gridCol w="435429"/>
              </a:tblGrid>
              <a:tr h="365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ИСКУССТВО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A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D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8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Портфолио (творческая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работа+дневник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с исследованием и записями по работе)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447087"/>
              </p:ext>
            </p:extLst>
          </p:nvPr>
        </p:nvGraphicFramePr>
        <p:xfrm>
          <a:off x="1923142" y="5342051"/>
          <a:ext cx="5515429" cy="731838"/>
        </p:xfrm>
        <a:graphic>
          <a:graphicData uri="http://schemas.openxmlformats.org/drawingml/2006/table">
            <a:tbl>
              <a:tblPr/>
              <a:tblGrid>
                <a:gridCol w="3810000"/>
                <a:gridCol w="471715"/>
                <a:gridCol w="489857"/>
                <a:gridCol w="463311"/>
                <a:gridCol w="280546"/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ТЕХНОЛОГИИ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A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D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Портфолио – дизайн-проект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90712" y="4299403"/>
            <a:ext cx="326572" cy="34471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51429" y="5729175"/>
            <a:ext cx="326572" cy="34471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2573" y="816429"/>
            <a:ext cx="326572" cy="34471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573" y="1433287"/>
            <a:ext cx="326572" cy="34471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9826" y="2075089"/>
            <a:ext cx="326572" cy="34471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8940" y="2615292"/>
            <a:ext cx="326572" cy="34471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45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26683"/>
              </p:ext>
            </p:extLst>
          </p:nvPr>
        </p:nvGraphicFramePr>
        <p:xfrm>
          <a:off x="1083356" y="1428524"/>
          <a:ext cx="7065962" cy="2264410"/>
        </p:xfrm>
        <a:graphic>
          <a:graphicData uri="http://schemas.openxmlformats.org/drawingml/2006/table">
            <a:tbl>
              <a:tblPr/>
              <a:tblGrid>
                <a:gridCol w="4402137"/>
                <a:gridCol w="741363"/>
                <a:gridCol w="669925"/>
                <a:gridCol w="669925"/>
                <a:gridCol w="582612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ФИЗИЧЕСКАЯКУЛЬТУРА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A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D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Исследование теории и решение задач (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case studies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Разработка последовательности движений – цель, план, выполнение, 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Игра с последующей рефлексией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Игра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Выполнение норматива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Arial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635001" y="3273832"/>
            <a:ext cx="326572" cy="34471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35001" y="2700518"/>
            <a:ext cx="326572" cy="34471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35001" y="2174375"/>
            <a:ext cx="326572" cy="34471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5001" y="1720350"/>
            <a:ext cx="326572" cy="34471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879" y="2387600"/>
            <a:ext cx="4987374" cy="4325257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272143" y="344714"/>
            <a:ext cx="5461000" cy="2957286"/>
          </a:xfrm>
          <a:prstGeom prst="cloudCallout">
            <a:avLst>
              <a:gd name="adj1" fmla="val 71351"/>
              <a:gd name="adj2" fmla="val 1226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733" y="707571"/>
            <a:ext cx="3285043" cy="204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atherinel\AppData\Local\Microsoft\Windows\Temporary Internet Files\Content.Outlook\CTB859TM\MYP programme model 201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873" y="1393674"/>
            <a:ext cx="3294310" cy="32974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48730" y="195149"/>
            <a:ext cx="44433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Интернациональное мышление 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International mindedness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Академическая честность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008" y="5064062"/>
            <a:ext cx="8761421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b="1" dirty="0"/>
              <a:t>Исследование как основа учебной деятельности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/>
              <a:t>Глобальные </a:t>
            </a:r>
            <a:r>
              <a:rPr lang="en-US" b="1" dirty="0"/>
              <a:t>(</a:t>
            </a:r>
            <a:r>
              <a:rPr lang="ru-RU" b="1" dirty="0"/>
              <a:t>жизненные</a:t>
            </a:r>
            <a:r>
              <a:rPr lang="en-US" b="1" dirty="0"/>
              <a:t>) </a:t>
            </a:r>
            <a:r>
              <a:rPr lang="ru-RU" b="1" dirty="0"/>
              <a:t>контексты для предметного содержания (</a:t>
            </a:r>
            <a:r>
              <a:rPr lang="en-US" b="1" dirty="0"/>
              <a:t>Global contexts</a:t>
            </a:r>
            <a:r>
              <a:rPr lang="ru-RU" b="1" dirty="0"/>
              <a:t>)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/>
              <a:t>Смещение акцента с освоения </a:t>
            </a:r>
            <a:r>
              <a:rPr lang="ru-RU" b="1" dirty="0" err="1"/>
              <a:t>фактологической</a:t>
            </a:r>
            <a:r>
              <a:rPr lang="ru-RU" b="1" dirty="0"/>
              <a:t> информации на освоение понятий и развитие понятийного мышления (</a:t>
            </a:r>
            <a:r>
              <a:rPr lang="en-US" b="1" dirty="0"/>
              <a:t>concepts, concept-based learning</a:t>
            </a:r>
            <a:r>
              <a:rPr lang="ru-RU" b="1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314" y="241316"/>
            <a:ext cx="371723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Система 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развития </a:t>
            </a: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метапредметных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 навыков (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ATL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Персональный проект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Социальные проекты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Служение обществу и ответственная деятельность (</a:t>
            </a: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Service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Action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314" y="2902015"/>
            <a:ext cx="371723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Особая роль оценивания и инструменты оценивания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Критериальное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оценивание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020" y="4321751"/>
            <a:ext cx="36975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Междисциплинарность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0146" y="1614714"/>
            <a:ext cx="3156856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Надпредметный</a:t>
            </a:r>
            <a:r>
              <a:rPr lang="ru-RU" b="1" dirty="0" smtClean="0"/>
              <a:t> контекст</a:t>
            </a:r>
          </a:p>
          <a:p>
            <a:pPr algn="ctr"/>
            <a:endParaRPr lang="ru-RU" b="1" dirty="0" smtClean="0"/>
          </a:p>
          <a:p>
            <a:pPr algn="ctr"/>
            <a:r>
              <a:rPr lang="en-US" b="1" dirty="0" smtClean="0">
                <a:ea typeface="Wingdings"/>
                <a:cs typeface="Wingdings"/>
                <a:sym typeface="Wingdings"/>
              </a:rPr>
              <a:t></a:t>
            </a:r>
            <a:endParaRPr lang="ru-RU" b="1" dirty="0">
              <a:sym typeface="Wingdings"/>
            </a:endParaRPr>
          </a:p>
          <a:p>
            <a:pPr algn="ctr"/>
            <a:r>
              <a:rPr lang="ru-RU" b="1" dirty="0" smtClean="0">
                <a:sym typeface="Wingdings"/>
              </a:rPr>
              <a:t>Исследовательские вопросы</a:t>
            </a:r>
          </a:p>
          <a:p>
            <a:pPr algn="ctr"/>
            <a:r>
              <a:rPr lang="ru-RU" b="1" dirty="0" smtClean="0">
                <a:sym typeface="Wingdings"/>
              </a:rPr>
              <a:t>(</a:t>
            </a:r>
            <a:r>
              <a:rPr lang="ru-RU" b="1" dirty="0" err="1" smtClean="0">
                <a:sym typeface="Wingdings"/>
              </a:rPr>
              <a:t>фактологические</a:t>
            </a:r>
            <a:r>
              <a:rPr lang="ru-RU" b="1" dirty="0" smtClean="0">
                <a:sym typeface="Wingdings"/>
              </a:rPr>
              <a:t>, понятийные, спорные)</a:t>
            </a:r>
          </a:p>
          <a:p>
            <a:pPr algn="ctr"/>
            <a:endParaRPr lang="ru-RU" b="1" dirty="0" smtClean="0">
              <a:sym typeface="Wingdings"/>
            </a:endParaRPr>
          </a:p>
          <a:p>
            <a:pPr algn="ctr"/>
            <a:r>
              <a:rPr lang="en-US" b="1" dirty="0">
                <a:ea typeface="Wingdings"/>
                <a:cs typeface="Wingdings"/>
                <a:sym typeface="Wingdings"/>
              </a:rPr>
              <a:t></a:t>
            </a:r>
            <a:endParaRPr lang="ru-RU" b="1" dirty="0">
              <a:sym typeface="Wingdings"/>
            </a:endParaRPr>
          </a:p>
          <a:p>
            <a:pPr algn="ctr"/>
            <a:r>
              <a:rPr lang="ru-RU" b="1" dirty="0" smtClean="0"/>
              <a:t>Деятельность</a:t>
            </a:r>
          </a:p>
          <a:p>
            <a:pPr algn="ctr"/>
            <a:endParaRPr lang="ru-RU" b="1" dirty="0" smtClean="0"/>
          </a:p>
          <a:p>
            <a:pPr algn="ctr"/>
            <a:r>
              <a:rPr lang="en-US" b="1" dirty="0">
                <a:ea typeface="Wingdings"/>
                <a:cs typeface="Wingdings"/>
                <a:sym typeface="Wingdings"/>
              </a:rPr>
              <a:t></a:t>
            </a:r>
            <a:endParaRPr lang="ru-RU" b="1" dirty="0">
              <a:sym typeface="Wingdings"/>
            </a:endParaRPr>
          </a:p>
          <a:p>
            <a:pPr algn="ctr"/>
            <a:r>
              <a:rPr lang="ru-RU" b="1" dirty="0" smtClean="0"/>
              <a:t>Основная идея исследования</a:t>
            </a:r>
            <a:endParaRPr lang="en-US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971144" y="2181999"/>
            <a:ext cx="3918855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Ключевые вопросы к урокам</a:t>
            </a:r>
          </a:p>
          <a:p>
            <a:r>
              <a:rPr lang="ru-RU" dirty="0" smtClean="0"/>
              <a:t>(уроки составляют занятие - тему)</a:t>
            </a:r>
          </a:p>
          <a:p>
            <a:pPr marL="285750" indent="-285750">
              <a:buFont typeface="Arial"/>
              <a:buChar char="•"/>
            </a:pPr>
            <a:r>
              <a:rPr lang="ru-RU" b="1" dirty="0"/>
              <a:t>о</a:t>
            </a:r>
            <a:r>
              <a:rPr lang="ru-RU" b="1" dirty="0" smtClean="0"/>
              <a:t>ткрытые, исследовательские</a:t>
            </a:r>
          </a:p>
          <a:p>
            <a:pPr marL="285750" indent="-285750">
              <a:buFont typeface="Arial"/>
              <a:buChar char="•"/>
            </a:pPr>
            <a:r>
              <a:rPr lang="ru-RU" b="1" dirty="0"/>
              <a:t>ч</a:t>
            </a:r>
            <a:r>
              <a:rPr lang="ru-RU" b="1" dirty="0" smtClean="0"/>
              <a:t>асто </a:t>
            </a:r>
            <a:r>
              <a:rPr lang="ru-RU" b="1" dirty="0" err="1" smtClean="0"/>
              <a:t>надпредметные</a:t>
            </a:r>
            <a:r>
              <a:rPr lang="ru-RU" b="1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ru-RU" b="1" dirty="0" err="1" smtClean="0"/>
              <a:t>фактологические</a:t>
            </a:r>
            <a:r>
              <a:rPr lang="ru-RU" b="1" dirty="0"/>
              <a:t> </a:t>
            </a:r>
            <a:r>
              <a:rPr lang="ru-RU" b="1" dirty="0" smtClean="0"/>
              <a:t>и понятийные</a:t>
            </a:r>
          </a:p>
          <a:p>
            <a:endParaRPr lang="ru-RU" dirty="0" smtClean="0"/>
          </a:p>
          <a:p>
            <a:r>
              <a:rPr lang="ru-RU" b="1" dirty="0" smtClean="0"/>
              <a:t>Разнообразные задания в рамках уроков, создающие основу для ответа на ключевой вопрос урока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4394" y="471714"/>
            <a:ext cx="5796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MYP </a:t>
            </a:r>
            <a:r>
              <a:rPr lang="ru-RU" sz="2800" b="1" dirty="0" smtClean="0"/>
              <a:t>                                              МЭО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8121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6-09-20 в 1.04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46" y="2470833"/>
            <a:ext cx="3185884" cy="2381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Изображение 2" descr="Снимок экрана 2016-09-20 в 1.38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8343"/>
            <a:ext cx="3955143" cy="1549045"/>
          </a:xfrm>
          <a:prstGeom prst="rect">
            <a:avLst/>
          </a:prstGeom>
        </p:spPr>
      </p:pic>
      <p:pic>
        <p:nvPicPr>
          <p:cNvPr id="4" name="Изображение 3" descr="Снимок экрана 2016-09-20 в 1.41.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5242009"/>
            <a:ext cx="5528430" cy="1177472"/>
          </a:xfrm>
          <a:prstGeom prst="rect">
            <a:avLst/>
          </a:prstGeom>
        </p:spPr>
      </p:pic>
      <p:pic>
        <p:nvPicPr>
          <p:cNvPr id="5" name="Изображение 4" descr="Снимок экрана 2016-09-20 в 1.40.5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46" y="1284873"/>
            <a:ext cx="5678813" cy="91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4288" y="1614714"/>
            <a:ext cx="3156856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Надпредметный</a:t>
            </a:r>
            <a:r>
              <a:rPr lang="ru-RU" b="1" dirty="0" smtClean="0"/>
              <a:t> контекст</a:t>
            </a:r>
          </a:p>
          <a:p>
            <a:pPr algn="ctr"/>
            <a:endParaRPr lang="ru-RU" b="1" dirty="0" smtClean="0"/>
          </a:p>
          <a:p>
            <a:pPr algn="ctr"/>
            <a:r>
              <a:rPr lang="en-US" b="1" dirty="0" smtClean="0">
                <a:ea typeface="Wingdings"/>
                <a:cs typeface="Wingdings"/>
                <a:sym typeface="Wingdings"/>
              </a:rPr>
              <a:t></a:t>
            </a:r>
            <a:endParaRPr lang="ru-RU" b="1" dirty="0">
              <a:sym typeface="Wingdings"/>
            </a:endParaRPr>
          </a:p>
          <a:p>
            <a:pPr algn="ctr"/>
            <a:r>
              <a:rPr lang="ru-RU" b="1" dirty="0" smtClean="0">
                <a:sym typeface="Wingdings"/>
              </a:rPr>
              <a:t>Исследовательские вопросы</a:t>
            </a:r>
          </a:p>
          <a:p>
            <a:pPr algn="ctr"/>
            <a:r>
              <a:rPr lang="ru-RU" b="1" dirty="0" smtClean="0">
                <a:sym typeface="Wingdings"/>
              </a:rPr>
              <a:t>(</a:t>
            </a:r>
            <a:r>
              <a:rPr lang="ru-RU" b="1" dirty="0" err="1" smtClean="0">
                <a:sym typeface="Wingdings"/>
              </a:rPr>
              <a:t>фактологические</a:t>
            </a:r>
            <a:r>
              <a:rPr lang="ru-RU" b="1" dirty="0" smtClean="0">
                <a:sym typeface="Wingdings"/>
              </a:rPr>
              <a:t>, понятийные, спорные)</a:t>
            </a:r>
          </a:p>
          <a:p>
            <a:pPr algn="ctr"/>
            <a:endParaRPr lang="ru-RU" b="1" dirty="0" smtClean="0">
              <a:sym typeface="Wingdings"/>
            </a:endParaRPr>
          </a:p>
          <a:p>
            <a:pPr algn="ctr"/>
            <a:r>
              <a:rPr lang="en-US" b="1" dirty="0">
                <a:ea typeface="Wingdings"/>
                <a:cs typeface="Wingdings"/>
                <a:sym typeface="Wingdings"/>
              </a:rPr>
              <a:t></a:t>
            </a:r>
            <a:endParaRPr lang="ru-RU" b="1" dirty="0">
              <a:sym typeface="Wingdings"/>
            </a:endParaRPr>
          </a:p>
          <a:p>
            <a:pPr algn="ctr"/>
            <a:r>
              <a:rPr lang="ru-RU" b="1" dirty="0" smtClean="0"/>
              <a:t>Деятельность</a:t>
            </a:r>
          </a:p>
          <a:p>
            <a:pPr algn="ctr"/>
            <a:endParaRPr lang="ru-RU" b="1" dirty="0" smtClean="0"/>
          </a:p>
          <a:p>
            <a:pPr algn="ctr"/>
            <a:r>
              <a:rPr lang="en-US" b="1" dirty="0">
                <a:ea typeface="Wingdings"/>
                <a:cs typeface="Wingdings"/>
                <a:sym typeface="Wingdings"/>
              </a:rPr>
              <a:t></a:t>
            </a:r>
            <a:endParaRPr lang="ru-RU" b="1" dirty="0">
              <a:sym typeface="Wingdings"/>
            </a:endParaRPr>
          </a:p>
          <a:p>
            <a:pPr algn="ctr"/>
            <a:r>
              <a:rPr lang="ru-RU" b="1" dirty="0" smtClean="0"/>
              <a:t>Основная идея исследования</a:t>
            </a:r>
            <a:endParaRPr lang="en-US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660574" y="3447573"/>
            <a:ext cx="2830283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Центральное и правое поля</a:t>
            </a:r>
          </a:p>
          <a:p>
            <a:r>
              <a:rPr lang="ru-RU" b="1" dirty="0" smtClean="0"/>
              <a:t>Разнообразие заданий</a:t>
            </a:r>
          </a:p>
          <a:p>
            <a:r>
              <a:rPr lang="ru-RU" b="1" dirty="0" smtClean="0"/>
              <a:t>Индивидуальный набор назначенных вопросов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64394" y="471714"/>
            <a:ext cx="5796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MYP </a:t>
            </a:r>
            <a:r>
              <a:rPr lang="ru-RU" sz="2800" b="1" dirty="0" smtClean="0"/>
              <a:t>                                              МЭО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03826" y="3724572"/>
            <a:ext cx="21929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Дифференциация</a:t>
            </a:r>
          </a:p>
          <a:p>
            <a:r>
              <a:rPr lang="en-US" b="1" dirty="0" smtClean="0"/>
              <a:t>SEN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065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.podgornaya.DOMAIN\Desktop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" y="1145840"/>
            <a:ext cx="8149997" cy="43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6817" y="711200"/>
            <a:ext cx="625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Матрица назначения учебных заданий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840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0" y="1487715"/>
            <a:ext cx="84727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STANDARDS AND PRACTICES</a:t>
            </a:r>
          </a:p>
          <a:p>
            <a:r>
              <a:rPr lang="en-US" b="1" dirty="0" smtClean="0"/>
              <a:t>C3 Teaching and learning</a:t>
            </a:r>
            <a:endParaRPr lang="ru-RU" b="1" dirty="0" smtClean="0"/>
          </a:p>
          <a:p>
            <a:endParaRPr lang="ru-RU" dirty="0"/>
          </a:p>
          <a:p>
            <a:r>
              <a:rPr lang="ru-RU" dirty="0" smtClean="0"/>
              <a:t>2. </a:t>
            </a:r>
            <a:r>
              <a:rPr lang="en-US" dirty="0" smtClean="0"/>
              <a:t>Teaching and learning engages students as inquirers and thinkers</a:t>
            </a:r>
          </a:p>
          <a:p>
            <a:r>
              <a:rPr lang="ru-RU" dirty="0" smtClean="0"/>
              <a:t>(Преподавание </a:t>
            </a:r>
            <a:r>
              <a:rPr lang="ru-RU" dirty="0"/>
              <a:t>и обучение побуждает учащихся становится любознательными и думающими </a:t>
            </a:r>
            <a:r>
              <a:rPr lang="ru-RU" dirty="0" smtClean="0"/>
              <a:t>людьми)</a:t>
            </a:r>
          </a:p>
          <a:p>
            <a:endParaRPr lang="en-US" dirty="0"/>
          </a:p>
          <a:p>
            <a:r>
              <a:rPr lang="en-US" dirty="0" smtClean="0"/>
              <a:t>10. Teaching and learning differentiates instruction to meet students’ learning needs and styles</a:t>
            </a:r>
          </a:p>
          <a:p>
            <a:r>
              <a:rPr lang="ru-RU" dirty="0" smtClean="0"/>
              <a:t>(Преподавание </a:t>
            </a:r>
            <a:r>
              <a:rPr lang="ru-RU" dirty="0"/>
              <a:t>и обучение подразумевает дифференциацию для удовлетворения учебных потребностей учащихся и соответствия стилю </a:t>
            </a:r>
            <a:r>
              <a:rPr lang="ru-RU" dirty="0" smtClean="0"/>
              <a:t>обучения)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atherinel\AppData\Local\Microsoft\Windows\Temporary Internet Files\Content.Outlook\CTB859TM\MYP programme model 201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873" y="1393674"/>
            <a:ext cx="3294310" cy="32974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48730" y="195149"/>
            <a:ext cx="44433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Интернациональное мышление 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International mindedness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Академическая честность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008" y="5064062"/>
            <a:ext cx="8761421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Исследование как основа учебной деятельности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Глобальные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жизненные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контексты для предметного содержания (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Global contexts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Смещение акцента с освоения </a:t>
            </a: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фактологической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 информации на освоение понятий и развитие понятийного мышления (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concepts, concept-based learning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314" y="241316"/>
            <a:ext cx="3717230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/>
              <a:t>Система </a:t>
            </a:r>
            <a:r>
              <a:rPr lang="ru-RU" b="1" dirty="0" smtClean="0"/>
              <a:t>развития </a:t>
            </a:r>
            <a:r>
              <a:rPr lang="ru-RU" b="1" dirty="0" err="1"/>
              <a:t>метапредметных</a:t>
            </a:r>
            <a:r>
              <a:rPr lang="ru-RU" b="1" dirty="0"/>
              <a:t> навыков (</a:t>
            </a:r>
            <a:r>
              <a:rPr lang="en-US" b="1" dirty="0"/>
              <a:t>ATL</a:t>
            </a:r>
            <a:r>
              <a:rPr lang="ru-RU" b="1" dirty="0"/>
              <a:t>)</a:t>
            </a:r>
            <a:endParaRPr lang="en-US" b="1" dirty="0"/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Персональный проект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Социальные проекты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Служение обществу и ответственная деятельность (</a:t>
            </a: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Service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Action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314" y="2902015"/>
            <a:ext cx="371723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Особая роль оценивания и инструменты оценивания</a:t>
            </a:r>
          </a:p>
          <a:p>
            <a:pPr marL="285750" lvl="0" indent="-285750">
              <a:buFont typeface="Arial"/>
              <a:buChar char="•"/>
            </a:pP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Критериальное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оценивание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020" y="4321751"/>
            <a:ext cx="36975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Междисциплинарность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1365</Words>
  <Application>Microsoft Office PowerPoint</Application>
  <PresentationFormat>Экран (4:3)</PresentationFormat>
  <Paragraphs>356</Paragraphs>
  <Slides>26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Подгорная Елена</cp:lastModifiedBy>
  <cp:revision>147</cp:revision>
  <dcterms:created xsi:type="dcterms:W3CDTF">2016-09-19T03:01:24Z</dcterms:created>
  <dcterms:modified xsi:type="dcterms:W3CDTF">2016-09-20T10:06:38Z</dcterms:modified>
</cp:coreProperties>
</file>